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71" r:id="rId13"/>
    <p:sldId id="272" r:id="rId14"/>
    <p:sldId id="269" r:id="rId15"/>
    <p:sldId id="270" r:id="rId16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/5HmGWC3bnxNhgr1KZtTi0eaO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170"/>
  </p:normalViewPr>
  <p:slideViewPr>
    <p:cSldViewPr snapToGrid="0">
      <p:cViewPr varScale="1">
        <p:scale>
          <a:sx n="61" d="100"/>
          <a:sy n="61" d="100"/>
        </p:scale>
        <p:origin x="281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9B8634A9-5D53-F6C4-EF03-4390BDE99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DD498344-B088-5E27-D9AE-9C92EF1FF0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2495C460-0DC4-B90B-39F9-6C07C6B8A7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3487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1772577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-1227798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0282CD32-19C5-8086-F592-7E679D705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>
            <a:extLst>
              <a:ext uri="{FF2B5EF4-FFF2-40B4-BE49-F238E27FC236}">
                <a16:creationId xmlns:a16="http://schemas.microsoft.com/office/drawing/2014/main" id="{86A86849-937A-CBBA-38DF-9528D66396D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91" name="Google Shape;91;p2">
            <a:extLst>
              <a:ext uri="{FF2B5EF4-FFF2-40B4-BE49-F238E27FC236}">
                <a16:creationId xmlns:a16="http://schemas.microsoft.com/office/drawing/2014/main" id="{1A1C8BC3-4722-1E93-11B8-668E6AEBA5AB}"/>
              </a:ext>
            </a:extLst>
          </p:cNvPr>
          <p:cNvSpPr txBox="1"/>
          <p:nvPr/>
        </p:nvSpPr>
        <p:spPr>
          <a:xfrm>
            <a:off x="725191" y="7092070"/>
            <a:ext cx="540761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Es indispensable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que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un solo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archivo</a:t>
            </a:r>
            <a:r>
              <a:rPr lang="en-US" sz="1800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se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adjunten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todos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los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documentos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que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avalen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la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práctica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profesional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como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educador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diabetes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orden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mencionado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reglamento</a:t>
            </a:r>
            <a:r>
              <a:rPr lang="en-US" sz="1800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2" name="Google Shape;92;p2">
            <a:extLst>
              <a:ext uri="{FF2B5EF4-FFF2-40B4-BE49-F238E27FC236}">
                <a16:creationId xmlns:a16="http://schemas.microsoft.com/office/drawing/2014/main" id="{F9228933-3C89-9960-B82C-45CCF0BBDA59}"/>
              </a:ext>
            </a:extLst>
          </p:cNvPr>
          <p:cNvSpPr txBox="1"/>
          <p:nvPr/>
        </p:nvSpPr>
        <p:spPr>
          <a:xfrm>
            <a:off x="-1" y="5209120"/>
            <a:ext cx="68580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Expediente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de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recertificación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883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91" name="Google Shape;91;p2"/>
          <p:cNvSpPr txBox="1"/>
          <p:nvPr/>
        </p:nvSpPr>
        <p:spPr>
          <a:xfrm>
            <a:off x="667719" y="5141240"/>
            <a:ext cx="540761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Actividades asistenciales, que se refieren a la práctica clínica. </a:t>
            </a:r>
            <a:endParaRPr/>
          </a:p>
        </p:txBody>
      </p:sp>
      <p:sp>
        <p:nvSpPr>
          <p:cNvPr id="92" name="Google Shape;92;p2"/>
          <p:cNvSpPr txBox="1"/>
          <p:nvPr/>
        </p:nvSpPr>
        <p:spPr>
          <a:xfrm>
            <a:off x="0" y="8301315"/>
            <a:ext cx="685800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Primer rubro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/>
        </p:nvSpPr>
        <p:spPr>
          <a:xfrm>
            <a:off x="322729" y="443734"/>
            <a:ext cx="614978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1600" b="1"/>
            </a:lvl1pPr>
          </a:lstStyle>
          <a:p>
            <a:r>
              <a:rPr lang="en-US" dirty="0">
                <a:sym typeface="Avenir"/>
              </a:rPr>
              <a:t>a. En </a:t>
            </a:r>
            <a:r>
              <a:rPr lang="en-US" dirty="0" err="1">
                <a:sym typeface="Avenir"/>
              </a:rPr>
              <a:t>el</a:t>
            </a:r>
            <a:r>
              <a:rPr lang="en-US" dirty="0">
                <a:sym typeface="Avenir"/>
              </a:rPr>
              <a:t> sector </a:t>
            </a:r>
            <a:r>
              <a:rPr lang="en-US" dirty="0" err="1">
                <a:sym typeface="Avenir"/>
              </a:rPr>
              <a:t>público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institucional</a:t>
            </a:r>
            <a:endParaRPr dirty="0">
              <a:sym typeface="Avenir"/>
            </a:endParaRPr>
          </a:p>
          <a:p>
            <a:endParaRPr lang="en-US" dirty="0">
              <a:sym typeface="Avenir"/>
            </a:endParaRPr>
          </a:p>
          <a:p>
            <a:r>
              <a:rPr lang="en-US" dirty="0">
                <a:sym typeface="Avenir"/>
              </a:rPr>
              <a:t>b. En </a:t>
            </a:r>
            <a:r>
              <a:rPr lang="en-US" dirty="0" err="1">
                <a:sym typeface="Avenir"/>
              </a:rPr>
              <a:t>el</a:t>
            </a:r>
            <a:r>
              <a:rPr lang="en-US" dirty="0">
                <a:sym typeface="Avenir"/>
              </a:rPr>
              <a:t> sector </a:t>
            </a:r>
            <a:r>
              <a:rPr lang="en-US" dirty="0" err="1">
                <a:sym typeface="Avenir"/>
              </a:rPr>
              <a:t>privada</a:t>
            </a:r>
            <a:r>
              <a:rPr lang="en-US" dirty="0">
                <a:sym typeface="Avenir"/>
              </a:rPr>
              <a:t> </a:t>
            </a:r>
            <a:r>
              <a:rPr lang="es-MX" dirty="0"/>
              <a:t>(Hospital, Clínica de Especialidades o Laboratorio)</a:t>
            </a:r>
            <a:endParaRPr lang="en-US" dirty="0">
              <a:sym typeface="Avenir"/>
            </a:endParaRPr>
          </a:p>
          <a:p>
            <a:endParaRPr lang="es-MX" dirty="0"/>
          </a:p>
          <a:p>
            <a:r>
              <a:rPr lang="es-MX" dirty="0"/>
              <a:t>c. Práctica privada</a:t>
            </a:r>
          </a:p>
          <a:p>
            <a:endParaRPr lang="es-MX" dirty="0"/>
          </a:p>
          <a:p>
            <a:r>
              <a:rPr lang="es-MX" dirty="0"/>
              <a:t>d. Práctica en alguna Asociación Mexicana de Diabetes A.C.</a:t>
            </a:r>
          </a:p>
          <a:p>
            <a:endParaRPr lang="es-MX" dirty="0"/>
          </a:p>
          <a:p>
            <a:r>
              <a:rPr lang="es-MX" dirty="0"/>
              <a:t>e. Práctica clínica en la industria farmacéutica o como entrenador de producto en empresas dedicadas a la venta de productos para pacientes con diabetes.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/>
        </p:nvSpPr>
        <p:spPr>
          <a:xfrm>
            <a:off x="667719" y="5141240"/>
            <a:ext cx="540761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venir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Actividades de educación continua</a:t>
            </a:r>
            <a:endParaRPr/>
          </a:p>
        </p:txBody>
      </p:sp>
      <p:sp>
        <p:nvSpPr>
          <p:cNvPr id="105" name="Google Shape;105;p4"/>
          <p:cNvSpPr txBox="1"/>
          <p:nvPr/>
        </p:nvSpPr>
        <p:spPr>
          <a:xfrm>
            <a:off x="1" y="8319244"/>
            <a:ext cx="685799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Avenir"/>
              <a:buNone/>
            </a:pPr>
            <a:r>
              <a:rPr lang="en-US" sz="7000" b="1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Segundo rubro</a:t>
            </a:r>
            <a:endParaRPr/>
          </a:p>
        </p:txBody>
      </p:sp>
      <p:pic>
        <p:nvPicPr>
          <p:cNvPr id="2" name="Google Shape;90;p2">
            <a:extLst>
              <a:ext uri="{FF2B5EF4-FFF2-40B4-BE49-F238E27FC236}">
                <a16:creationId xmlns:a16="http://schemas.microsoft.com/office/drawing/2014/main" id="{262E1016-48C0-AB65-7077-B522E2499C6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376516" y="336160"/>
            <a:ext cx="6149789" cy="572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1600" b="1"/>
            </a:lvl1pPr>
          </a:lstStyle>
          <a:p>
            <a:r>
              <a:rPr lang="en-US" dirty="0">
                <a:sym typeface="Avenir"/>
              </a:rPr>
              <a:t>a. </a:t>
            </a:r>
            <a:r>
              <a:rPr lang="en-US" dirty="0" err="1">
                <a:sym typeface="Avenir"/>
              </a:rPr>
              <a:t>Congresos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reuniones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anuales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nacionales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internacionales</a:t>
            </a:r>
            <a:r>
              <a:rPr lang="en-US" dirty="0">
                <a:sym typeface="Avenir"/>
              </a:rPr>
              <a:t> de </a:t>
            </a:r>
            <a:r>
              <a:rPr lang="en-US" dirty="0" err="1">
                <a:sym typeface="Avenir"/>
              </a:rPr>
              <a:t>educación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diabetes</a:t>
            </a:r>
            <a:endParaRPr dirty="0"/>
          </a:p>
          <a:p>
            <a:endParaRPr lang="en-US" dirty="0">
              <a:sym typeface="Avenir"/>
            </a:endParaRPr>
          </a:p>
          <a:p>
            <a:r>
              <a:rPr lang="en-US" dirty="0">
                <a:sym typeface="Avenir"/>
              </a:rPr>
              <a:t>b. </a:t>
            </a:r>
            <a:r>
              <a:rPr lang="en-US" dirty="0" err="1">
                <a:sym typeface="Avenir"/>
              </a:rPr>
              <a:t>Congresos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reuniones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anuales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nacionales</a:t>
            </a:r>
            <a:r>
              <a:rPr lang="en-US" dirty="0">
                <a:sym typeface="Avenir"/>
              </a:rPr>
              <a:t> de diabetes</a:t>
            </a:r>
            <a:endParaRPr lang="en-US" dirty="0"/>
          </a:p>
          <a:p>
            <a:endParaRPr lang="es-MX" dirty="0"/>
          </a:p>
          <a:p>
            <a:r>
              <a:rPr lang="es-MX" dirty="0"/>
              <a:t>c. Talleres relacionados con la diabetes o educación en diabetes que son parte de congresos o reuniones anuales en temas relacionados con la salud.</a:t>
            </a:r>
            <a:endParaRPr dirty="0">
              <a:sym typeface="Avenir"/>
            </a:endParaRPr>
          </a:p>
          <a:p>
            <a:endParaRPr lang="en-US" dirty="0">
              <a:sym typeface="Avenir"/>
            </a:endParaRPr>
          </a:p>
          <a:p>
            <a:r>
              <a:rPr lang="en-US" dirty="0">
                <a:sym typeface="Avenir"/>
              </a:rPr>
              <a:t>d. </a:t>
            </a:r>
            <a:r>
              <a:rPr lang="en-US" dirty="0" err="1">
                <a:sym typeface="Avenir"/>
              </a:rPr>
              <a:t>Distinciones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congresos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reuniones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anuales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nacionales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internacionales</a:t>
            </a:r>
            <a:endParaRPr dirty="0"/>
          </a:p>
          <a:p>
            <a:endParaRPr dirty="0">
              <a:sym typeface="Avenir"/>
            </a:endParaRPr>
          </a:p>
          <a:p>
            <a:r>
              <a:rPr lang="en-US" dirty="0">
                <a:sym typeface="Avenir"/>
              </a:rPr>
              <a:t>e. </a:t>
            </a:r>
            <a:r>
              <a:rPr lang="en-US" dirty="0" err="1">
                <a:sym typeface="Avenir"/>
              </a:rPr>
              <a:t>Sesiones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académicas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impartidas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por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alguna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Asociación</a:t>
            </a:r>
            <a:r>
              <a:rPr lang="en-US" dirty="0">
                <a:sym typeface="Avenir"/>
              </a:rPr>
              <a:t> de </a:t>
            </a:r>
            <a:r>
              <a:rPr lang="en-US" dirty="0" err="1">
                <a:sym typeface="Avenir"/>
              </a:rPr>
              <a:t>Educadores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Diabetes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la República Mexicana</a:t>
            </a:r>
            <a:endParaRPr dirty="0"/>
          </a:p>
          <a:p>
            <a:endParaRPr dirty="0">
              <a:sym typeface="Avenir"/>
            </a:endParaRPr>
          </a:p>
          <a:p>
            <a:r>
              <a:rPr lang="es-MX" dirty="0"/>
              <a:t>f. Cursos de actualización (presenciales o en línea) con temática de diabetes o de educación en diabetes.</a:t>
            </a:r>
            <a:endParaRPr dirty="0">
              <a:sym typeface="Avenir"/>
            </a:endParaRPr>
          </a:p>
          <a:p>
            <a:endParaRPr dirty="0">
              <a:sym typeface="Avenir"/>
            </a:endParaRPr>
          </a:p>
          <a:p>
            <a:r>
              <a:rPr lang="en-US" dirty="0">
                <a:sym typeface="Avenir"/>
              </a:rPr>
              <a:t>g. </a:t>
            </a:r>
            <a:r>
              <a:rPr lang="en-US" dirty="0" err="1">
                <a:sym typeface="Avenir"/>
              </a:rPr>
              <a:t>Seminarios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talleres</a:t>
            </a:r>
            <a:r>
              <a:rPr lang="en-US" dirty="0">
                <a:sym typeface="Avenir"/>
              </a:rPr>
              <a:t> con </a:t>
            </a:r>
            <a:r>
              <a:rPr lang="en-US" dirty="0" err="1">
                <a:sym typeface="Avenir"/>
              </a:rPr>
              <a:t>temática</a:t>
            </a:r>
            <a:r>
              <a:rPr lang="en-US" dirty="0">
                <a:sym typeface="Avenir"/>
              </a:rPr>
              <a:t> de </a:t>
            </a:r>
            <a:r>
              <a:rPr lang="en-US" dirty="0" err="1">
                <a:sym typeface="Avenir"/>
              </a:rPr>
              <a:t>educación</a:t>
            </a:r>
            <a:r>
              <a:rPr lang="en-US" dirty="0">
                <a:sym typeface="Avenir"/>
              </a:rPr>
              <a:t> o de </a:t>
            </a:r>
            <a:r>
              <a:rPr lang="en-US" dirty="0" err="1">
                <a:sym typeface="Avenir"/>
              </a:rPr>
              <a:t>educación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diabetes</a:t>
            </a:r>
            <a:endParaRPr dirty="0"/>
          </a:p>
          <a:p>
            <a:endParaRPr dirty="0">
              <a:sym typeface="Avenir"/>
            </a:endParaRPr>
          </a:p>
          <a:p>
            <a:r>
              <a:rPr lang="en-US" dirty="0">
                <a:sym typeface="Avenir"/>
              </a:rPr>
              <a:t>h. </a:t>
            </a:r>
            <a:r>
              <a:rPr lang="es-MX" dirty="0"/>
              <a:t>Diplomados o maestrías en temasrelacionados con la diabetes o con la educación en diabetes o con la educación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667719" y="5141240"/>
            <a:ext cx="540761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venir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Actividades docentes</a:t>
            </a:r>
            <a:endParaRPr/>
          </a:p>
        </p:txBody>
      </p:sp>
      <p:sp>
        <p:nvSpPr>
          <p:cNvPr id="118" name="Google Shape;118;p6"/>
          <p:cNvSpPr txBox="1"/>
          <p:nvPr/>
        </p:nvSpPr>
        <p:spPr>
          <a:xfrm>
            <a:off x="1" y="8319244"/>
            <a:ext cx="685799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Avenir"/>
              <a:buNone/>
            </a:pPr>
            <a:r>
              <a:rPr lang="en-US" sz="70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Tercer rubro</a:t>
            </a:r>
            <a:endParaRPr sz="7000" b="1" i="0" u="none" strike="noStrike" cap="non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" name="Google Shape;90;p2">
            <a:extLst>
              <a:ext uri="{FF2B5EF4-FFF2-40B4-BE49-F238E27FC236}">
                <a16:creationId xmlns:a16="http://schemas.microsoft.com/office/drawing/2014/main" id="{0F8F77BF-AC68-A0F5-DC58-8211B421AC4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376516" y="336160"/>
            <a:ext cx="6149789" cy="3754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1600" b="1"/>
            </a:lvl1pPr>
          </a:lstStyle>
          <a:p>
            <a:r>
              <a:rPr lang="es-MX" dirty="0"/>
              <a:t>Coordinador y/o profesor titular de diplomado de educador en diabetes</a:t>
            </a:r>
          </a:p>
          <a:p>
            <a:endParaRPr lang="es-MX" dirty="0"/>
          </a:p>
          <a:p>
            <a:r>
              <a:rPr lang="es-MX" dirty="0"/>
              <a:t>b. Profesor adjunto o asociado de diplomado de educador en diabetes</a:t>
            </a:r>
          </a:p>
          <a:p>
            <a:endParaRPr lang="es-MX" dirty="0"/>
          </a:p>
          <a:p>
            <a:r>
              <a:rPr lang="es-MX" dirty="0"/>
              <a:t>c. Profesor invitado o conferencista en diplomado, curso, congreso o reunión en temas relacionados con la diabetes, educación en diabetes o comorbilidades dirigido a profesionales de la salud.</a:t>
            </a:r>
          </a:p>
          <a:p>
            <a:endParaRPr lang="es-MX" dirty="0"/>
          </a:p>
          <a:p>
            <a:r>
              <a:rPr lang="es-MX" dirty="0"/>
              <a:t>d. Revisor de programa educativo de los alumnos de un diplomado de educador en diabetes.</a:t>
            </a:r>
          </a:p>
          <a:p>
            <a:endParaRPr lang="es-MX" dirty="0"/>
          </a:p>
          <a:p>
            <a:r>
              <a:rPr lang="es-MX" dirty="0"/>
              <a:t>e. Talleres o clases con temas relacionados con la diabetes, educación en diabetes o comorbilidades dirigido a pacientes o público general.</a:t>
            </a:r>
          </a:p>
          <a:p>
            <a:endParaRPr lang="es-MX" dirty="0"/>
          </a:p>
          <a:p>
            <a:r>
              <a:rPr lang="es-MX" dirty="0"/>
              <a:t>f. Participación como evaluador o sinodal en la presentación de trabajos o exámenes finales que forman parte de la formación de educadores en diabetes.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/>
          <p:nvPr/>
        </p:nvSpPr>
        <p:spPr>
          <a:xfrm>
            <a:off x="667719" y="5141240"/>
            <a:ext cx="540761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venir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Actividades administrativas</a:t>
            </a:r>
            <a:endParaRPr/>
          </a:p>
        </p:txBody>
      </p:sp>
      <p:sp>
        <p:nvSpPr>
          <p:cNvPr id="143" name="Google Shape;143;p10"/>
          <p:cNvSpPr txBox="1"/>
          <p:nvPr/>
        </p:nvSpPr>
        <p:spPr>
          <a:xfrm>
            <a:off x="1" y="8319244"/>
            <a:ext cx="685799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Avenir"/>
              <a:buNone/>
            </a:pPr>
            <a:r>
              <a:rPr lang="en-US" sz="7000" b="1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Cuarto rubro</a:t>
            </a:r>
            <a:endParaRPr/>
          </a:p>
        </p:txBody>
      </p:sp>
      <p:sp>
        <p:nvSpPr>
          <p:cNvPr id="144" name="Google Shape;144;p10"/>
          <p:cNvSpPr txBox="1"/>
          <p:nvPr/>
        </p:nvSpPr>
        <p:spPr>
          <a:xfrm>
            <a:off x="2169459" y="989703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90;p2">
            <a:extLst>
              <a:ext uri="{FF2B5EF4-FFF2-40B4-BE49-F238E27FC236}">
                <a16:creationId xmlns:a16="http://schemas.microsoft.com/office/drawing/2014/main" id="{2F4E53EC-4E50-1593-159D-69BF20882E2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 txBox="1"/>
          <p:nvPr/>
        </p:nvSpPr>
        <p:spPr>
          <a:xfrm>
            <a:off x="376516" y="336160"/>
            <a:ext cx="614978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1600" b="1"/>
            </a:lvl1pPr>
          </a:lstStyle>
          <a:p>
            <a:r>
              <a:rPr lang="en-US" dirty="0">
                <a:sym typeface="Avenir"/>
              </a:rPr>
              <a:t>a. </a:t>
            </a:r>
            <a:r>
              <a:rPr lang="en-US" dirty="0" err="1">
                <a:sym typeface="Avenir"/>
              </a:rPr>
              <a:t>Participación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el</a:t>
            </a:r>
            <a:r>
              <a:rPr lang="en-US" dirty="0">
                <a:sym typeface="Avenir"/>
              </a:rPr>
              <a:t> Consejo Nacional de </a:t>
            </a:r>
            <a:r>
              <a:rPr lang="en-US" dirty="0" err="1">
                <a:sym typeface="Avenir"/>
              </a:rPr>
              <a:t>Educadores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Diabetes A.C.</a:t>
            </a:r>
            <a:endParaRPr dirty="0"/>
          </a:p>
          <a:p>
            <a:endParaRPr dirty="0">
              <a:sym typeface="Avenir"/>
            </a:endParaRPr>
          </a:p>
          <a:p>
            <a:r>
              <a:rPr lang="en-US" dirty="0">
                <a:sym typeface="Avenir"/>
              </a:rPr>
              <a:t>b. </a:t>
            </a:r>
            <a:r>
              <a:rPr lang="en-US" dirty="0" err="1">
                <a:sym typeface="Avenir"/>
              </a:rPr>
              <a:t>Participación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la mesa </a:t>
            </a:r>
            <a:r>
              <a:rPr lang="en-US" dirty="0" err="1">
                <a:sym typeface="Avenir"/>
              </a:rPr>
              <a:t>directiva</a:t>
            </a:r>
            <a:r>
              <a:rPr lang="en-US" dirty="0">
                <a:sym typeface="Avenir"/>
              </a:rPr>
              <a:t> de </a:t>
            </a:r>
            <a:r>
              <a:rPr lang="en-US" dirty="0" err="1">
                <a:sym typeface="Avenir"/>
              </a:rPr>
              <a:t>alguna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asociación</a:t>
            </a:r>
            <a:r>
              <a:rPr lang="en-US" dirty="0">
                <a:sym typeface="Avenir"/>
              </a:rPr>
              <a:t> de </a:t>
            </a:r>
            <a:r>
              <a:rPr lang="en-US" dirty="0" err="1">
                <a:sym typeface="Avenir"/>
              </a:rPr>
              <a:t>educadores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diabetes de la </a:t>
            </a:r>
            <a:r>
              <a:rPr lang="en-US" dirty="0" err="1">
                <a:sym typeface="Avenir"/>
              </a:rPr>
              <a:t>república</a:t>
            </a:r>
            <a:r>
              <a:rPr lang="en-US" dirty="0">
                <a:sym typeface="Avenir"/>
              </a:rPr>
              <a:t> mexicana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 txBox="1"/>
          <p:nvPr/>
        </p:nvSpPr>
        <p:spPr>
          <a:xfrm>
            <a:off x="667719" y="5141240"/>
            <a:ext cx="540761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venir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Actividades de investigación</a:t>
            </a:r>
            <a:endParaRPr/>
          </a:p>
        </p:txBody>
      </p:sp>
      <p:sp>
        <p:nvSpPr>
          <p:cNvPr id="157" name="Google Shape;157;p12"/>
          <p:cNvSpPr txBox="1"/>
          <p:nvPr/>
        </p:nvSpPr>
        <p:spPr>
          <a:xfrm>
            <a:off x="1" y="8319244"/>
            <a:ext cx="685799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Avenir"/>
              <a:buNone/>
            </a:pPr>
            <a:r>
              <a:rPr lang="en-US" sz="7000" b="1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Quinto rubro</a:t>
            </a:r>
            <a:endParaRPr/>
          </a:p>
        </p:txBody>
      </p:sp>
      <p:sp>
        <p:nvSpPr>
          <p:cNvPr id="158" name="Google Shape;158;p12"/>
          <p:cNvSpPr txBox="1"/>
          <p:nvPr/>
        </p:nvSpPr>
        <p:spPr>
          <a:xfrm>
            <a:off x="2169459" y="989703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90;p2">
            <a:extLst>
              <a:ext uri="{FF2B5EF4-FFF2-40B4-BE49-F238E27FC236}">
                <a16:creationId xmlns:a16="http://schemas.microsoft.com/office/drawing/2014/main" id="{CEEB525D-F306-B22B-0623-1CE09DF41CC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"/>
          <p:cNvSpPr txBox="1"/>
          <p:nvPr/>
        </p:nvSpPr>
        <p:spPr>
          <a:xfrm>
            <a:off x="376516" y="336160"/>
            <a:ext cx="6149789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defRPr sz="1600" b="1"/>
            </a:lvl1pPr>
          </a:lstStyle>
          <a:p>
            <a:r>
              <a:rPr lang="en-US" dirty="0">
                <a:sym typeface="Avenir"/>
              </a:rPr>
              <a:t>a. </a:t>
            </a:r>
            <a:r>
              <a:rPr lang="en-US" dirty="0" err="1">
                <a:sym typeface="Avenir"/>
              </a:rPr>
              <a:t>Publicación</a:t>
            </a:r>
            <a:r>
              <a:rPr lang="en-US" dirty="0">
                <a:sym typeface="Avenir"/>
              </a:rPr>
              <a:t> de </a:t>
            </a:r>
            <a:r>
              <a:rPr lang="en-US" dirty="0" err="1">
                <a:sym typeface="Avenir"/>
              </a:rPr>
              <a:t>investigación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educación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diabetes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revistas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periódicas</a:t>
            </a:r>
            <a:endParaRPr lang="en-US" dirty="0"/>
          </a:p>
          <a:p>
            <a:endParaRPr dirty="0">
              <a:sym typeface="Avenir"/>
            </a:endParaRPr>
          </a:p>
          <a:p>
            <a:r>
              <a:rPr lang="en-US" dirty="0">
                <a:sym typeface="Avenir"/>
              </a:rPr>
              <a:t>b. Presentación de </a:t>
            </a:r>
            <a:r>
              <a:rPr lang="en-US" dirty="0" err="1">
                <a:sym typeface="Avenir"/>
              </a:rPr>
              <a:t>trabajos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libres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sobre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tópicos</a:t>
            </a:r>
            <a:r>
              <a:rPr lang="en-US" dirty="0">
                <a:sym typeface="Avenir"/>
              </a:rPr>
              <a:t> de </a:t>
            </a:r>
            <a:r>
              <a:rPr lang="en-US" dirty="0" err="1">
                <a:sym typeface="Avenir"/>
              </a:rPr>
              <a:t>educación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diabetes o diabetes </a:t>
            </a:r>
            <a:r>
              <a:rPr lang="en-US" dirty="0" err="1">
                <a:sym typeface="Avenir"/>
              </a:rPr>
              <a:t>en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congresos</a:t>
            </a:r>
            <a:r>
              <a:rPr lang="en-US" dirty="0">
                <a:sym typeface="Avenir"/>
              </a:rPr>
              <a:t> o </a:t>
            </a:r>
            <a:r>
              <a:rPr lang="en-US" dirty="0" err="1">
                <a:sym typeface="Avenir"/>
              </a:rPr>
              <a:t>reuniones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anuales</a:t>
            </a:r>
            <a:r>
              <a:rPr lang="en-US" dirty="0">
                <a:sym typeface="Avenir"/>
              </a:rPr>
              <a:t> </a:t>
            </a:r>
            <a:r>
              <a:rPr lang="en-US" dirty="0" err="1">
                <a:sym typeface="Avenir"/>
              </a:rPr>
              <a:t>nacionales</a:t>
            </a:r>
            <a:r>
              <a:rPr lang="en-US" dirty="0">
                <a:sym typeface="Avenir"/>
              </a:rPr>
              <a:t> e </a:t>
            </a:r>
            <a:r>
              <a:rPr lang="en-US" dirty="0" err="1">
                <a:sym typeface="Avenir"/>
              </a:rPr>
              <a:t>internacionales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/>
          <p:nvPr/>
        </p:nvSpPr>
        <p:spPr>
          <a:xfrm>
            <a:off x="667719" y="5141240"/>
            <a:ext cx="540761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venir"/>
              <a:buNone/>
            </a:pPr>
            <a:r>
              <a:rPr lang="en-US" sz="2200" b="0" i="0" u="none" strike="noStrike" cap="none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Actividades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en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medios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de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comunicación</a:t>
            </a:r>
            <a:endParaRPr dirty="0"/>
          </a:p>
        </p:txBody>
      </p:sp>
      <p:sp>
        <p:nvSpPr>
          <p:cNvPr id="185" name="Google Shape;185;p16"/>
          <p:cNvSpPr txBox="1"/>
          <p:nvPr/>
        </p:nvSpPr>
        <p:spPr>
          <a:xfrm>
            <a:off x="1" y="8319244"/>
            <a:ext cx="685799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Avenir"/>
              <a:buNone/>
            </a:pPr>
            <a:r>
              <a:rPr lang="en-US" sz="70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Sexto </a:t>
            </a:r>
            <a:r>
              <a:rPr lang="en-US" sz="7000" b="1" i="0" u="none" strike="noStrike" cap="none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rubro</a:t>
            </a:r>
            <a:endParaRPr dirty="0"/>
          </a:p>
        </p:txBody>
      </p:sp>
      <p:sp>
        <p:nvSpPr>
          <p:cNvPr id="186" name="Google Shape;186;p16"/>
          <p:cNvSpPr txBox="1"/>
          <p:nvPr/>
        </p:nvSpPr>
        <p:spPr>
          <a:xfrm>
            <a:off x="2169459" y="989703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90;p2">
            <a:extLst>
              <a:ext uri="{FF2B5EF4-FFF2-40B4-BE49-F238E27FC236}">
                <a16:creationId xmlns:a16="http://schemas.microsoft.com/office/drawing/2014/main" id="{274B2964-0394-AE4A-CE62-A2F8DDA5FAF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/>
          <p:nvPr/>
        </p:nvSpPr>
        <p:spPr>
          <a:xfrm>
            <a:off x="376516" y="336160"/>
            <a:ext cx="614978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s-MX" sz="1600" b="1" dirty="0"/>
              <a:t>a. Entrevista en radio, televisión, periódico, revista (en papel o digital)</a:t>
            </a:r>
            <a:endParaRPr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042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/>
          <p:nvPr/>
        </p:nvSpPr>
        <p:spPr>
          <a:xfrm>
            <a:off x="667719" y="5141240"/>
            <a:ext cx="540761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venir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Publicaciones</a:t>
            </a:r>
            <a:endParaRPr/>
          </a:p>
        </p:txBody>
      </p:sp>
      <p:sp>
        <p:nvSpPr>
          <p:cNvPr id="171" name="Google Shape;171;p14"/>
          <p:cNvSpPr txBox="1"/>
          <p:nvPr/>
        </p:nvSpPr>
        <p:spPr>
          <a:xfrm>
            <a:off x="1" y="8319244"/>
            <a:ext cx="685799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Avenir"/>
              <a:buNone/>
            </a:pPr>
            <a:r>
              <a:rPr lang="en-US" sz="7000" b="1" i="0" u="none" strike="noStrike" cap="none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Séptimo</a:t>
            </a:r>
            <a:r>
              <a:rPr lang="en-US" sz="70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7000" b="1" i="0" u="none" strike="noStrike" cap="none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rubro</a:t>
            </a:r>
            <a:endParaRPr dirty="0"/>
          </a:p>
        </p:txBody>
      </p:sp>
      <p:sp>
        <p:nvSpPr>
          <p:cNvPr id="172" name="Google Shape;172;p14"/>
          <p:cNvSpPr txBox="1"/>
          <p:nvPr/>
        </p:nvSpPr>
        <p:spPr>
          <a:xfrm>
            <a:off x="2169459" y="989703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90;p2">
            <a:extLst>
              <a:ext uri="{FF2B5EF4-FFF2-40B4-BE49-F238E27FC236}">
                <a16:creationId xmlns:a16="http://schemas.microsoft.com/office/drawing/2014/main" id="{1C4B6596-894D-E5A3-C3FA-DAF8F5A6D94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36" y="851642"/>
            <a:ext cx="3797928" cy="3797928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/>
          <p:nvPr/>
        </p:nvSpPr>
        <p:spPr>
          <a:xfrm>
            <a:off x="376516" y="336160"/>
            <a:ext cx="6149789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defRPr sz="1600" b="1"/>
            </a:lvl1pPr>
          </a:lstStyle>
          <a:p>
            <a:r>
              <a:rPr lang="en-US" dirty="0">
                <a:sym typeface="Avenir"/>
              </a:rPr>
              <a:t>a</a:t>
            </a:r>
            <a:r>
              <a:rPr lang="en-US">
                <a:sym typeface="Avenir"/>
              </a:rPr>
              <a:t>. Publicaciones en libros</a:t>
            </a:r>
            <a:r>
              <a:rPr lang="en-US" dirty="0">
                <a:sym typeface="Avenir"/>
              </a:rPr>
              <a:t> </a:t>
            </a:r>
            <a:r>
              <a:rPr lang="en-US">
                <a:sym typeface="Avenir"/>
              </a:rPr>
              <a:t>de educación en</a:t>
            </a:r>
            <a:r>
              <a:rPr lang="en-US" dirty="0">
                <a:sym typeface="Avenir"/>
              </a:rPr>
              <a:t> diabetes </a:t>
            </a:r>
            <a:r>
              <a:rPr lang="en-US">
                <a:sym typeface="Avenir"/>
              </a:rPr>
              <a:t>de difusión nacional</a:t>
            </a:r>
            <a:r>
              <a:rPr lang="en-US" dirty="0">
                <a:sym typeface="Avenir"/>
              </a:rPr>
              <a:t> </a:t>
            </a:r>
            <a:r>
              <a:rPr lang="en-US">
                <a:sym typeface="Avenir"/>
              </a:rPr>
              <a:t>e internacional</a:t>
            </a:r>
            <a:endParaRPr lang="en-US" dirty="0"/>
          </a:p>
          <a:p>
            <a:endParaRPr dirty="0">
              <a:sym typeface="Avenir"/>
            </a:endParaRPr>
          </a:p>
          <a:p>
            <a:r>
              <a:rPr lang="en-US">
                <a:sym typeface="Avenir"/>
              </a:rPr>
              <a:t>b.</a:t>
            </a:r>
            <a:r>
              <a:rPr lang="en-US" dirty="0">
                <a:sym typeface="Avenir"/>
              </a:rPr>
              <a:t> </a:t>
            </a:r>
            <a:r>
              <a:rPr lang="es-MX" dirty="0"/>
              <a:t>Publicación de artículos científicos en revistas nacionales e internacionales con temas relacionados con la diabetes o educación en diabetes</a:t>
            </a:r>
          </a:p>
          <a:p>
            <a:endParaRPr lang="es-MX" dirty="0">
              <a:sym typeface="Avenir"/>
            </a:endParaRPr>
          </a:p>
          <a:p>
            <a:r>
              <a:rPr lang="es-MX">
                <a:sym typeface="Avenir"/>
              </a:rPr>
              <a:t>c.</a:t>
            </a:r>
            <a:r>
              <a:rPr lang="en-US">
                <a:sym typeface="Avenir"/>
              </a:rPr>
              <a:t> Publicación en revistas</a:t>
            </a:r>
            <a:r>
              <a:rPr lang="en-US" dirty="0">
                <a:sym typeface="Avenir"/>
              </a:rPr>
              <a:t> </a:t>
            </a:r>
            <a:r>
              <a:rPr lang="en-US">
                <a:sym typeface="Avenir"/>
              </a:rPr>
              <a:t>de circulación nacional</a:t>
            </a:r>
            <a:r>
              <a:rPr lang="en-US" dirty="0">
                <a:sym typeface="Avenir"/>
              </a:rPr>
              <a:t> </a:t>
            </a:r>
            <a:r>
              <a:rPr lang="en-US">
                <a:sym typeface="Avenir"/>
              </a:rPr>
              <a:t>con temas relacionados</a:t>
            </a:r>
            <a:r>
              <a:rPr lang="en-US" dirty="0">
                <a:sym typeface="Avenir"/>
              </a:rPr>
              <a:t> con </a:t>
            </a:r>
            <a:r>
              <a:rPr lang="en-US">
                <a:sym typeface="Avenir"/>
              </a:rPr>
              <a:t>la educación en</a:t>
            </a:r>
            <a:r>
              <a:rPr lang="en-US" dirty="0">
                <a:sym typeface="Avenir"/>
              </a:rPr>
              <a:t> diabetes, diabetes </a:t>
            </a:r>
            <a:r>
              <a:rPr lang="en-US">
                <a:sym typeface="Avenir"/>
              </a:rPr>
              <a:t>o educación</a:t>
            </a:r>
            <a:endParaRPr lang="en-US" dirty="0"/>
          </a:p>
          <a:p>
            <a:endParaRPr dirty="0">
              <a:sym typeface="Avenir"/>
            </a:endParaRPr>
          </a:p>
          <a:p>
            <a:r>
              <a:rPr lang="en-US">
                <a:sym typeface="Avenir"/>
              </a:rPr>
              <a:t>d. </a:t>
            </a:r>
            <a:r>
              <a:rPr lang="en-US" dirty="0" err="1">
                <a:sym typeface="Avenir"/>
              </a:rPr>
              <a:t>Editoriales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Macintosh PowerPoint</Application>
  <PresentationFormat>Presentación en pantalla (4:3)</PresentationFormat>
  <Paragraphs>65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Avenir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Héctor Infanzón Talango</dc:creator>
  <cp:lastModifiedBy>Héctor Infanzón Talango</cp:lastModifiedBy>
  <cp:revision>1</cp:revision>
  <dcterms:created xsi:type="dcterms:W3CDTF">2023-04-18T04:40:56Z</dcterms:created>
  <dcterms:modified xsi:type="dcterms:W3CDTF">2026-03-09T07:04:35Z</dcterms:modified>
</cp:coreProperties>
</file>